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49" r:id="rId2"/>
    <p:sldId id="450" r:id="rId3"/>
    <p:sldId id="451" r:id="rId4"/>
    <p:sldId id="443" r:id="rId5"/>
    <p:sldId id="444" r:id="rId6"/>
    <p:sldId id="445" r:id="rId7"/>
    <p:sldId id="446" r:id="rId8"/>
    <p:sldId id="447" r:id="rId9"/>
    <p:sldId id="448" r:id="rId10"/>
    <p:sldId id="454" r:id="rId11"/>
    <p:sldId id="432" r:id="rId12"/>
    <p:sldId id="433" r:id="rId13"/>
    <p:sldId id="434" r:id="rId14"/>
    <p:sldId id="435" r:id="rId15"/>
    <p:sldId id="436" r:id="rId16"/>
    <p:sldId id="418" r:id="rId17"/>
    <p:sldId id="420" r:id="rId18"/>
    <p:sldId id="421" r:id="rId19"/>
    <p:sldId id="455" r:id="rId20"/>
    <p:sldId id="453" r:id="rId21"/>
    <p:sldId id="452" r:id="rId22"/>
    <p:sldId id="3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1" autoAdjust="0"/>
    <p:restoredTop sz="94657"/>
  </p:normalViewPr>
  <p:slideViewPr>
    <p:cSldViewPr snapToGrid="0">
      <p:cViewPr varScale="1">
        <p:scale>
          <a:sx n="59" d="100"/>
          <a:sy n="59" d="100"/>
        </p:scale>
        <p:origin x="868" y="52"/>
      </p:cViewPr>
      <p:guideLst>
        <p:guide orient="horz" pos="223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C319C47-12DE-42D6-BC27-9F786C47698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84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339883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0880-F60E-4FDB-B2CB-CBC97D7EAD38}" type="datetimeFigureOut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33A4-80EA-4388-BF4D-A6F0BD702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7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3292-FF30-4568-89F6-6A48452F091D}" type="datetimeFigureOut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CD1D-8D06-4140-A7C0-2653BF157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07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8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image" Target="../media/image28.png"/><Relationship Id="rId5" Type="http://schemas.microsoft.com/office/2007/relationships/media" Target="../media/media9.mp3"/><Relationship Id="rId10" Type="http://schemas.openxmlformats.org/officeDocument/2006/relationships/image" Target="../media/image27.png"/><Relationship Id="rId4" Type="http://schemas.openxmlformats.org/officeDocument/2006/relationships/audio" Target="../media/media8.mp3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11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31.png"/><Relationship Id="rId5" Type="http://schemas.microsoft.com/office/2007/relationships/media" Target="../media/media12.mp3"/><Relationship Id="rId10" Type="http://schemas.openxmlformats.org/officeDocument/2006/relationships/image" Target="../media/image30.png"/><Relationship Id="rId4" Type="http://schemas.openxmlformats.org/officeDocument/2006/relationships/audio" Target="../media/media11.mp3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5.png"/><Relationship Id="rId4" Type="http://schemas.openxmlformats.org/officeDocument/2006/relationships/audio" Target="../media/media5.mp3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5.png"/><Relationship Id="rId4" Type="http://schemas.openxmlformats.org/officeDocument/2006/relationships/audio" Target="../media/media5.mp3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5.png"/><Relationship Id="rId4" Type="http://schemas.openxmlformats.org/officeDocument/2006/relationships/audio" Target="../media/media5.mp3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la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25" y="-142875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409950" y="3276600"/>
            <a:ext cx="5372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WordArt 8"/>
          <p:cNvSpPr>
            <a:spLocks noChangeArrowheads="1" noChangeShapeType="1"/>
          </p:cNvSpPr>
          <p:nvPr/>
        </p:nvSpPr>
        <p:spPr bwMode="auto">
          <a:xfrm>
            <a:off x="2135189" y="481263"/>
            <a:ext cx="8353425" cy="113578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8630"/>
              </a:avLst>
            </a:prstTxWarp>
          </a:bodyPr>
          <a:lstStyle/>
          <a:p>
            <a:pPr algn="ctr"/>
            <a:r>
              <a:rPr lang="en-US" sz="3200" kern="10">
                <a:ln w="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   </a:t>
            </a:r>
          </a:p>
        </p:txBody>
      </p:sp>
      <p:grpSp>
        <p:nvGrpSpPr>
          <p:cNvPr id="11269" name="Group 9"/>
          <p:cNvGrpSpPr>
            <a:grpSpLocks noChangeAspect="1"/>
          </p:cNvGrpSpPr>
          <p:nvPr/>
        </p:nvGrpSpPr>
        <p:grpSpPr bwMode="auto">
          <a:xfrm>
            <a:off x="1833563" y="4913313"/>
            <a:ext cx="1141412" cy="1828800"/>
            <a:chOff x="0" y="0"/>
            <a:chExt cx="959" cy="1152"/>
          </a:xfrm>
        </p:grpSpPr>
        <p:pic>
          <p:nvPicPr>
            <p:cNvPr id="11271" name="Picture 10" descr="bear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7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1" descr="BALLOON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57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3409949" y="2269331"/>
            <a:ext cx="6455945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:  L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Thị Thạo</a:t>
            </a:r>
          </a:p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Week : 15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Period: 57</a:t>
            </a:r>
          </a:p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Grade: 3</a:t>
            </a:r>
          </a:p>
          <a:p>
            <a:pPr algn="ctr"/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Unit 4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Home - </a:t>
            </a:r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Lesson 3: A,B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en-US" sz="25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9552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914650"/>
            <a:ext cx="72866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1"/>
            <a:ext cx="5794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764" y="2667001"/>
            <a:ext cx="5794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84638"/>
            <a:ext cx="298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237038"/>
            <a:ext cx="298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990600"/>
            <a:ext cx="45275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en-US" sz="3600" b="1" cap="all">
                <a:solidFill>
                  <a:srgbClr val="00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Calibri" pitchFamily="34" charset="0"/>
              </a:rPr>
              <a:t>’</a:t>
            </a:r>
            <a:r>
              <a:rPr lang="en-US" sz="36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 PLAY GAME:</a:t>
            </a:r>
          </a:p>
          <a:p>
            <a:pPr eaLnBrk="1" hangingPunct="1">
              <a:defRPr/>
            </a:pPr>
            <a:endParaRPr lang="vi-VN" sz="25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8" y="3468926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781" y="324880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31" y="716379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742" y="2887097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7213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" y="1219272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53" y="3383442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474" y="241707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668" y="1907073"/>
            <a:ext cx="3234164" cy="3291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708" y="287767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64775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356" y="3468927"/>
            <a:ext cx="2794913" cy="2843661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584" y="495378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76" y="66669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18834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026" y="3325491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475" y="385142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901" y="575230"/>
            <a:ext cx="2893696" cy="28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10948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059" y="3429000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881" y="271092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6" y="1952893"/>
            <a:ext cx="3053251" cy="3106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31" y="716379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708" y="287767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47253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9500"/>
            <a:ext cx="581025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093" y="1329281"/>
            <a:ext cx="7439025" cy="1038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0875" y="2834638"/>
            <a:ext cx="26193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411" y="3254738"/>
            <a:ext cx="4131128" cy="1654815"/>
          </a:xfrm>
          <a:prstGeom prst="rect">
            <a:avLst/>
          </a:prstGeom>
        </p:spPr>
      </p:pic>
      <p:pic>
        <p:nvPicPr>
          <p:cNvPr id="7" name="CD2-TRACK 37 (1)">
            <a:hlinkClick r:id="" action="ppaction://media"/>
            <a:extLst>
              <a:ext uri="{FF2B5EF4-FFF2-40B4-BE49-F238E27FC236}">
                <a16:creationId xmlns:a16="http://schemas.microsoft.com/office/drawing/2014/main" id="{4B31D87A-DBFC-97F8-D376-3A311B19F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35900" y="711925"/>
            <a:ext cx="487363" cy="487363"/>
          </a:xfrm>
          <a:prstGeom prst="rect">
            <a:avLst/>
          </a:prstGeom>
        </p:spPr>
      </p:pic>
      <p:pic>
        <p:nvPicPr>
          <p:cNvPr id="8" name="CD2-TRACK 37 (2)">
            <a:hlinkClick r:id="" action="ppaction://media"/>
            <a:extLst>
              <a:ext uri="{FF2B5EF4-FFF2-40B4-BE49-F238E27FC236}">
                <a16:creationId xmlns:a16="http://schemas.microsoft.com/office/drawing/2014/main" id="{B7471B39-1200-C1F7-280F-EE1ABFA340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29680" y="576987"/>
            <a:ext cx="487363" cy="487363"/>
          </a:xfrm>
          <a:prstGeom prst="rect">
            <a:avLst/>
          </a:prstGeom>
        </p:spPr>
      </p:pic>
      <p:pic>
        <p:nvPicPr>
          <p:cNvPr id="9" name="CD2-TRACK 37 (3)">
            <a:hlinkClick r:id="" action="ppaction://media"/>
            <a:extLst>
              <a:ext uri="{FF2B5EF4-FFF2-40B4-BE49-F238E27FC236}">
                <a16:creationId xmlns:a16="http://schemas.microsoft.com/office/drawing/2014/main" id="{2F5D485E-7CD2-4A3C-BC74-DD654CD38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06975" y="711925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288D0B-A414-B190-2880-4BBCE67F5FE9}"/>
              </a:ext>
            </a:extLst>
          </p:cNvPr>
          <p:cNvSpPr/>
          <p:nvPr/>
        </p:nvSpPr>
        <p:spPr>
          <a:xfrm>
            <a:off x="8546841" y="442049"/>
            <a:ext cx="1530220" cy="8872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21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9500"/>
            <a:ext cx="5810250" cy="70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0366" y="3181077"/>
            <a:ext cx="2733675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616" y="1508351"/>
            <a:ext cx="6667500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8153" y="2951797"/>
            <a:ext cx="4857750" cy="1685925"/>
          </a:xfrm>
          <a:prstGeom prst="rect">
            <a:avLst/>
          </a:prstGeom>
        </p:spPr>
      </p:pic>
      <p:pic>
        <p:nvPicPr>
          <p:cNvPr id="3" name="CD2-TRACK 37 (4)">
            <a:hlinkClick r:id="" action="ppaction://media"/>
            <a:extLst>
              <a:ext uri="{FF2B5EF4-FFF2-40B4-BE49-F238E27FC236}">
                <a16:creationId xmlns:a16="http://schemas.microsoft.com/office/drawing/2014/main" id="{FD2128DC-0109-055B-6529-A9465F83A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9452" y="711925"/>
            <a:ext cx="487363" cy="487363"/>
          </a:xfrm>
          <a:prstGeom prst="rect">
            <a:avLst/>
          </a:prstGeom>
        </p:spPr>
      </p:pic>
      <p:pic>
        <p:nvPicPr>
          <p:cNvPr id="4" name="CD2-TRACK 37 (5)">
            <a:hlinkClick r:id="" action="ppaction://media"/>
            <a:extLst>
              <a:ext uri="{FF2B5EF4-FFF2-40B4-BE49-F238E27FC236}">
                <a16:creationId xmlns:a16="http://schemas.microsoft.com/office/drawing/2014/main" id="{205DE334-C95E-F0A5-ECF7-1F137E3499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9451" y="711924"/>
            <a:ext cx="487363" cy="487363"/>
          </a:xfrm>
          <a:prstGeom prst="rect">
            <a:avLst/>
          </a:prstGeom>
        </p:spPr>
      </p:pic>
      <p:pic>
        <p:nvPicPr>
          <p:cNvPr id="5" name="CD2-TRACK 37 (6)">
            <a:hlinkClick r:id="" action="ppaction://media"/>
            <a:extLst>
              <a:ext uri="{FF2B5EF4-FFF2-40B4-BE49-F238E27FC236}">
                <a16:creationId xmlns:a16="http://schemas.microsoft.com/office/drawing/2014/main" id="{D9C2C890-E614-7CF7-F7A9-7342DE49A3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01419" y="688596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E3712F-ABB3-79DA-F2A0-0E65C5578FA4}"/>
              </a:ext>
            </a:extLst>
          </p:cNvPr>
          <p:cNvSpPr/>
          <p:nvPr/>
        </p:nvSpPr>
        <p:spPr>
          <a:xfrm>
            <a:off x="7781730" y="395768"/>
            <a:ext cx="1539551" cy="11196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2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" y="341539"/>
            <a:ext cx="6991350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7" y="1931186"/>
            <a:ext cx="12015325" cy="3432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727" y="3324495"/>
            <a:ext cx="212924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bedroom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836" y="4205906"/>
            <a:ext cx="157778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4205906"/>
            <a:ext cx="172122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isn’t.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0353" y="3227405"/>
            <a:ext cx="158675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687189" y="2678299"/>
            <a:ext cx="10429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54416" y="2673943"/>
            <a:ext cx="1176967" cy="43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7280" y="2695509"/>
            <a:ext cx="1284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2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914650"/>
            <a:ext cx="72866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1"/>
            <a:ext cx="5794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764" y="2667001"/>
            <a:ext cx="5794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84638"/>
            <a:ext cx="298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237038"/>
            <a:ext cx="298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990600"/>
            <a:ext cx="45275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en-US" sz="3600" b="1" cap="all">
                <a:solidFill>
                  <a:srgbClr val="00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Calibri" pitchFamily="34" charset="0"/>
              </a:rPr>
              <a:t>’</a:t>
            </a:r>
            <a:r>
              <a:rPr lang="en-US" sz="36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 PLAY GAME:</a:t>
            </a:r>
          </a:p>
          <a:p>
            <a:pPr eaLnBrk="1" hangingPunct="1">
              <a:defRPr/>
            </a:pPr>
            <a:endParaRPr lang="vi-VN" sz="25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914650"/>
            <a:ext cx="72866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1"/>
            <a:ext cx="5794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764" y="2667001"/>
            <a:ext cx="5794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84638"/>
            <a:ext cx="298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237038"/>
            <a:ext cx="298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3999" y="990600"/>
            <a:ext cx="569873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en-US" sz="3600" b="1" cap="all">
                <a:solidFill>
                  <a:srgbClr val="00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Calibri" pitchFamily="34" charset="0"/>
              </a:rPr>
              <a:t>’</a:t>
            </a:r>
            <a:r>
              <a:rPr lang="en-US" sz="36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 SING AND DANCE</a:t>
            </a:r>
          </a:p>
          <a:p>
            <a:pPr eaLnBrk="1" hangingPunct="1">
              <a:defRPr/>
            </a:pPr>
            <a:endParaRPr lang="vi-VN" sz="25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08171" y="760794"/>
            <a:ext cx="582209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endParaRPr lang="vi-VN" altLang="en-US" sz="25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br>
              <a:rPr lang="en-US" alt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*SUMMARY AND HOMEWORK</a:t>
            </a:r>
            <a:r>
              <a:rPr lang="en-US" altLang="en-US" sz="3500" b="1">
                <a:solidFill>
                  <a:srgbClr val="002060"/>
                </a:solidFill>
              </a:rPr>
              <a:t> </a:t>
            </a:r>
            <a:endParaRPr lang="en-US" sz="3500">
              <a:solidFill>
                <a:srgbClr val="00206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sz="3600" i="1" kern="10" spc="5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5" name="Picture 10" descr="Picture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1"/>
            <a:ext cx="9144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2703513"/>
            <a:ext cx="58674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i="1" kern="10" spc="5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Review the vocabularies and sentence patterns.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i="1" kern="10" spc="5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Prepare the next lesson( Part C,D)</a:t>
            </a:r>
          </a:p>
        </p:txBody>
      </p:sp>
    </p:spTree>
    <p:extLst>
      <p:ext uri="{BB962C8B-B14F-4D97-AF65-F5344CB8AC3E}">
        <p14:creationId xmlns:p14="http://schemas.microsoft.com/office/powerpoint/2010/main" val="11094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>
              <a:latin typeface="Calibri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8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2743200" y="914401"/>
            <a:ext cx="7924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Arial" panose="020B0604020202020204" pitchFamily="34" charset="0"/>
              </a:rPr>
              <a:t>GOODBYE!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Arial" panose="020B0604020202020204" pitchFamily="34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559400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221163" y="515938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480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09800" y="515938"/>
            <a:ext cx="8153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 b="1" i="1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Week : 15</a:t>
            </a:r>
          </a:p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Period: 57</a:t>
            </a:r>
          </a:p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Grade: 3</a:t>
            </a:r>
          </a:p>
          <a:p>
            <a:pPr algn="ctr" eaLnBrk="1" hangingPunct="1"/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Unit 4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: Home - </a:t>
            </a:r>
            <a:r>
              <a:rPr lang="en-US" alt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Lesson 3: A,B</a:t>
            </a:r>
            <a:br>
              <a:rPr lang="en-US" alt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br>
              <a:rPr lang="en-US" altLang="en-US" sz="4400">
                <a:latin typeface="Arial" panose="020B0604020202020204" pitchFamily="34" charset="0"/>
              </a:rPr>
            </a:br>
            <a:endParaRPr lang="en-US" altLang="en-US" sz="4400">
              <a:latin typeface="Arial" panose="020B0604020202020204" pitchFamily="34" charset="0"/>
            </a:endParaRPr>
          </a:p>
        </p:txBody>
      </p:sp>
      <p:grpSp>
        <p:nvGrpSpPr>
          <p:cNvPr id="22532" name="Group 38"/>
          <p:cNvGrpSpPr>
            <a:grpSpLocks/>
          </p:cNvGrpSpPr>
          <p:nvPr/>
        </p:nvGrpSpPr>
        <p:grpSpPr bwMode="auto">
          <a:xfrm>
            <a:off x="1993900" y="5616575"/>
            <a:ext cx="8077200" cy="990600"/>
            <a:chOff x="5760" y="3504"/>
            <a:chExt cx="6192" cy="624"/>
          </a:xfrm>
        </p:grpSpPr>
        <p:sp>
          <p:nvSpPr>
            <p:cNvPr id="22537" name="Rectangle 22" descr="Water droplets"/>
            <p:cNvSpPr>
              <a:spLocks noChangeArrowheads="1"/>
            </p:cNvSpPr>
            <p:nvPr/>
          </p:nvSpPr>
          <p:spPr bwMode="auto">
            <a:xfrm>
              <a:off x="5760" y="3552"/>
              <a:ext cx="432" cy="38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FF9900"/>
                  </a:solidFill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22538" name="Rectangle 23" descr="Water droplets"/>
            <p:cNvSpPr>
              <a:spLocks noChangeArrowheads="1"/>
            </p:cNvSpPr>
            <p:nvPr/>
          </p:nvSpPr>
          <p:spPr bwMode="auto">
            <a:xfrm>
              <a:off x="8352" y="3744"/>
              <a:ext cx="432" cy="38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FF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660066"/>
                  </a:solidFill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22539" name="Rectangle 24" descr="Water droplets"/>
            <p:cNvSpPr>
              <a:spLocks noChangeArrowheads="1"/>
            </p:cNvSpPr>
            <p:nvPr/>
          </p:nvSpPr>
          <p:spPr bwMode="auto">
            <a:xfrm>
              <a:off x="6528" y="3552"/>
              <a:ext cx="432" cy="38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80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22540" name="Rectangle 25" descr="Water droplets"/>
            <p:cNvSpPr>
              <a:spLocks noChangeArrowheads="1"/>
            </p:cNvSpPr>
            <p:nvPr/>
          </p:nvSpPr>
          <p:spPr bwMode="auto">
            <a:xfrm>
              <a:off x="6960" y="3648"/>
              <a:ext cx="432" cy="38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FF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006600"/>
                  </a:solidFill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22541" name="Rectangle 26" descr="Oak"/>
            <p:cNvSpPr>
              <a:spLocks noChangeArrowheads="1"/>
            </p:cNvSpPr>
            <p:nvPr/>
          </p:nvSpPr>
          <p:spPr bwMode="auto">
            <a:xfrm>
              <a:off x="7920" y="3648"/>
              <a:ext cx="432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FFFF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0066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2542" name="Rectangle 27" descr="Oak"/>
            <p:cNvSpPr>
              <a:spLocks noChangeArrowheads="1"/>
            </p:cNvSpPr>
            <p:nvPr/>
          </p:nvSpPr>
          <p:spPr bwMode="auto">
            <a:xfrm>
              <a:off x="6144" y="3648"/>
              <a:ext cx="384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660066"/>
                  </a:solidFill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22543" name="Rectangle 28" descr="Oak"/>
            <p:cNvSpPr>
              <a:spLocks noChangeArrowheads="1"/>
            </p:cNvSpPr>
            <p:nvPr/>
          </p:nvSpPr>
          <p:spPr bwMode="auto">
            <a:xfrm>
              <a:off x="8832" y="3600"/>
              <a:ext cx="432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6633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9966FF"/>
                  </a:solidFill>
                  <a:latin typeface="Comic Sans MS" panose="030F0702030302020204" pitchFamily="66" charset="0"/>
                </a:rPr>
                <a:t>T</a:t>
              </a:r>
            </a:p>
          </p:txBody>
        </p:sp>
        <p:sp>
          <p:nvSpPr>
            <p:cNvPr id="22544" name="Rectangle 29" descr="Water droplets"/>
            <p:cNvSpPr>
              <a:spLocks noChangeArrowheads="1"/>
            </p:cNvSpPr>
            <p:nvPr/>
          </p:nvSpPr>
          <p:spPr bwMode="auto">
            <a:xfrm>
              <a:off x="9264" y="3648"/>
              <a:ext cx="432" cy="38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6633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FFFF99"/>
                  </a:solidFill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22545" name="Rectangle 30" descr="Oak"/>
            <p:cNvSpPr>
              <a:spLocks noChangeArrowheads="1"/>
            </p:cNvSpPr>
            <p:nvPr/>
          </p:nvSpPr>
          <p:spPr bwMode="auto">
            <a:xfrm>
              <a:off x="9696" y="3552"/>
              <a:ext cx="432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FFFF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66FFFF"/>
                  </a:solidFill>
                  <a:latin typeface="Comic Sans MS" panose="030F0702030302020204" pitchFamily="66" charset="0"/>
                </a:rPr>
                <a:t>R</a:t>
              </a:r>
            </a:p>
          </p:txBody>
        </p:sp>
        <p:sp>
          <p:nvSpPr>
            <p:cNvPr id="22546" name="Rectangle 31" descr="Oak"/>
            <p:cNvSpPr>
              <a:spLocks noChangeArrowheads="1"/>
            </p:cNvSpPr>
            <p:nvPr/>
          </p:nvSpPr>
          <p:spPr bwMode="auto">
            <a:xfrm>
              <a:off x="10176" y="3696"/>
              <a:ext cx="432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FFFF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66FF33"/>
                  </a:solidFill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22547" name="Rectangle 32" descr="Oak"/>
            <p:cNvSpPr>
              <a:spLocks noChangeArrowheads="1"/>
            </p:cNvSpPr>
            <p:nvPr/>
          </p:nvSpPr>
          <p:spPr bwMode="auto">
            <a:xfrm>
              <a:off x="10608" y="3504"/>
              <a:ext cx="432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FFFF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006600"/>
                  </a:solidFill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22548" name="Rectangle 34" descr="Water droplets"/>
            <p:cNvSpPr>
              <a:spLocks noChangeArrowheads="1"/>
            </p:cNvSpPr>
            <p:nvPr/>
          </p:nvSpPr>
          <p:spPr bwMode="auto">
            <a:xfrm>
              <a:off x="11088" y="3552"/>
              <a:ext cx="432" cy="38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FF9900"/>
                  </a:solidFill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22549" name="Rectangle 37" descr="Oak"/>
            <p:cNvSpPr>
              <a:spLocks noChangeArrowheads="1"/>
            </p:cNvSpPr>
            <p:nvPr/>
          </p:nvSpPr>
          <p:spPr bwMode="auto">
            <a:xfrm>
              <a:off x="11568" y="3648"/>
              <a:ext cx="384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solidFill>
                    <a:srgbClr val="660066"/>
                  </a:solidFill>
                  <a:latin typeface="Comic Sans MS" panose="030F0702030302020204" pitchFamily="66" charset="0"/>
                </a:rPr>
                <a:t>N</a:t>
              </a:r>
            </a:p>
          </p:txBody>
        </p:sp>
      </p:grpSp>
      <p:pic>
        <p:nvPicPr>
          <p:cNvPr id="22533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4238626"/>
            <a:ext cx="298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40313"/>
            <a:ext cx="298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4645026"/>
            <a:ext cx="298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25" y="4851401"/>
            <a:ext cx="298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6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75600" y="3253469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/ˈmɪrər/ 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cs typeface="Calibri" panose="020F0502020204030204" pitchFamily="34" charset="0"/>
              </a:rPr>
              <a:t>c</a:t>
            </a:r>
            <a:r>
              <a:rPr lang="vi-VN" sz="2400" dirty="0">
                <a:cs typeface="Calibri" panose="020F0502020204030204" pitchFamily="34" charset="0"/>
              </a:rPr>
              <a:t>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gương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4713" y="212720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353" y="1068617"/>
            <a:ext cx="4763995" cy="4681621"/>
          </a:xfrm>
          <a:prstGeom prst="rect">
            <a:avLst/>
          </a:prstGeom>
        </p:spPr>
      </p:pic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327473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84713" y="2179300"/>
            <a:ext cx="213719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125" y="1378550"/>
            <a:ext cx="4586346" cy="46663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359281" y="3425869"/>
            <a:ext cx="213719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/ˈpɪktʃər/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 bức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tranh </a:t>
            </a:r>
            <a:endParaRPr lang="en-US" sz="2400" dirty="0">
              <a:cs typeface="Calibri" panose="020F0502020204030204" pitchFamily="34" charset="0"/>
            </a:endParaRP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8424156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799" y="1184917"/>
            <a:ext cx="4475156" cy="44881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21133" y="1985168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3418" y="3429000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səʊfə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sô-pha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9965422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056764" y="3277918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/ˈteɪbl/ </a:t>
            </a:r>
            <a:endParaRPr lang="en-US" sz="2400" dirty="0"/>
          </a:p>
          <a:p>
            <a:pPr algn="ctr"/>
            <a:r>
              <a:rPr lang="en-US" sz="2400" dirty="0"/>
              <a:t>c</a:t>
            </a:r>
            <a:r>
              <a:rPr lang="vi-VN" sz="2400" dirty="0"/>
              <a:t>ái</a:t>
            </a:r>
            <a:r>
              <a:rPr lang="en-US" sz="2400" dirty="0"/>
              <a:t> </a:t>
            </a:r>
            <a:r>
              <a:rPr lang="vi-VN" sz="2400" dirty="0"/>
              <a:t>bàn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40462" y="2125657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751" y="1290917"/>
            <a:ext cx="4579755" cy="4660337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65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19043" y="200774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9043" y="3193110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bɑːks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546" y="1163563"/>
            <a:ext cx="4627747" cy="4627747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87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220781" y="2117140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51821" y="3361217"/>
            <a:ext cx="189174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haʊs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438" y="1290916"/>
            <a:ext cx="4128243" cy="4140603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71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8783</TotalTime>
  <Words>235</Words>
  <Application>Microsoft Office PowerPoint</Application>
  <PresentationFormat>Widescreen</PresentationFormat>
  <Paragraphs>69</Paragraphs>
  <Slides>22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           *SUMMARY AND HOMEWORK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Thái Thị Hòa  Bình</cp:lastModifiedBy>
  <cp:revision>387</cp:revision>
  <dcterms:created xsi:type="dcterms:W3CDTF">2020-12-08T03:17:05Z</dcterms:created>
  <dcterms:modified xsi:type="dcterms:W3CDTF">2026-02-08T14:25:44Z</dcterms:modified>
</cp:coreProperties>
</file>